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302" r:id="rId3"/>
    <p:sldId id="305" r:id="rId4"/>
    <p:sldId id="304" r:id="rId5"/>
    <p:sldId id="306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kovská Petra" initials="JP" lastIdx="1" clrIdx="0">
    <p:extLst>
      <p:ext uri="{19B8F6BF-5375-455C-9EA6-DF929625EA0E}">
        <p15:presenceInfo xmlns:p15="http://schemas.microsoft.com/office/powerpoint/2012/main" userId="S-1-5-21-1537444562-954076699-2316396334-134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E25CA-1A75-413C-806F-D985A67373B3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C4B8D-82AD-4645-B27C-7345C868FD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774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582A57-4B8A-497E-A556-E34A01636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A1AE211-50B9-44EE-BDAF-F55DF6B6B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3CBED00-2966-4B4C-BD21-8EFD0573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7E73-296C-4F6E-93D6-9E557025AF83}" type="datetime1">
              <a:rPr lang="sk-SK" smtClean="0"/>
              <a:t>20. 12. 2021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36EB765-FD7D-461F-B5EF-FD0ADB1F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63BA756-E989-4967-9C99-E3BE508A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B959-E140-4FC3-B9AF-8758034D7C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291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D65C9B-7111-4A88-9DAF-3D2D72A8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20B22B25-28C1-4EC6-9CCE-D578281BA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EF380FD-1781-4C69-B7B3-30CCD5A63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D9E7-8A5D-41DC-80FE-D2ACC92ACA22}" type="datetime1">
              <a:rPr lang="sk-SK" smtClean="0"/>
              <a:t>20. 12. 2021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2BB4BFD-C5AA-41A7-8C50-76EF240C0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3F9C2F8-8FD8-494E-8BDC-2131924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B959-E140-4FC3-B9AF-8758034D7C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22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8CA25926-6E60-4B3A-95D6-52796E05C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D81154B4-245B-4F05-8E1D-560703454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C736141-3FF4-4F37-BEBE-CE4072516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6303-79A5-4730-8F62-7B4A4C0E4998}" type="datetime1">
              <a:rPr lang="sk-SK" smtClean="0"/>
              <a:t>20. 12. 2021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EE6CE2B-8015-42F1-9D25-D726C61A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6D95072-55D9-4D3A-A0A8-63F01C0D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B959-E140-4FC3-B9AF-8758034D7C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61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36D3F-46F5-47A3-B198-70DF8177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5FFABD0-13E5-4CB7-B081-3D088F96D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92B4110-5A85-4A78-861A-C589B3BD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602C-8913-4A81-8C05-0CC4F09ED57F}" type="datetime1">
              <a:rPr lang="sk-SK" smtClean="0"/>
              <a:t>20. 12. 2021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AEC9800-4099-4F3D-91AF-089BDB64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FFEE087-B457-4D0C-907B-73F6BB02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B959-E140-4FC3-B9AF-8758034D7C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528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F5461-3459-4AC8-9E71-9A0D37668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E1CB74B1-2423-4657-ABDC-BECF8E90A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3365E2B-4B57-42B1-9CF7-79B5DA6A1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A276-02E5-4D10-A69A-1F1FE1B48907}" type="datetime1">
              <a:rPr lang="sk-SK" smtClean="0"/>
              <a:t>20. 12. 2021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19B0374-AFED-43F9-9687-42991398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21B4B42-8395-4CE5-9F19-0ABFD525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B959-E140-4FC3-B9AF-8758034D7C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164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147982-431A-4F42-9E4B-F942E45D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49CB5A-C775-4FB8-8DD0-6DE892B57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3372BE2-7E5E-4DEA-98E8-563872E73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9414446-4126-4B49-A940-D7258F00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EB7-200F-48D3-927F-8E3C299B4E82}" type="datetime1">
              <a:rPr lang="sk-SK" smtClean="0"/>
              <a:t>20. 12. 2021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D5E507A-A187-40B7-9D9B-F29087FC7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818FBC5-13EE-4F8E-9B7E-AE83B79F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B959-E140-4FC3-B9AF-8758034D7C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754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666D7-1018-4C83-A40C-CE2C2DFE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15211F4-F134-4A9A-A671-2178293BA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7120BCE-8BC7-42D7-B2F0-7F0BB4BFD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150F7EE2-F2AB-4873-8BBD-9D567C03D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35B91EA9-FD6A-4935-ACDB-0A96C9F62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C7E1010-B1F0-4481-A01B-6EDFF815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A854-9C6C-4663-BA35-A6F9D1F2F68F}" type="datetime1">
              <a:rPr lang="sk-SK" smtClean="0"/>
              <a:t>20. 12. 2021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17B2776-86CE-4C90-909D-9FED013C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D8F87D45-9012-4EE2-9F06-BEC099BD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B959-E140-4FC3-B9AF-8758034D7C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476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33CD6-DA60-4291-9624-E1DB9F97A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6D9CCBC-805B-4965-ABF3-05CB2FEC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30B2-7738-4098-889D-A635FCA122E5}" type="datetime1">
              <a:rPr lang="sk-SK" smtClean="0"/>
              <a:t>20. 12. 2021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1E2BA3B-98E1-416F-85C4-2CF1B22F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6C5446F-97EB-4891-B011-69E0EC25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B959-E140-4FC3-B9AF-8758034D7C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316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B42268D8-D94B-40B8-876A-AF0D2DF2E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9067-86BE-4F69-AC6E-83B7CC6D592B}" type="datetime1">
              <a:rPr lang="sk-SK" smtClean="0"/>
              <a:t>20. 12. 2021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4782C42-244B-42F7-A65D-CAF84CBB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D839110-EF80-4A37-B35A-AA7230B9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B959-E140-4FC3-B9AF-8758034D7C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847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CE987-BD28-4932-9E44-6B8ED99C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F071F4D-8BBD-4461-8ADF-91602BC91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16CDB6CE-A57F-4C10-AC7B-EC9BEBB3D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7E0A56B-EEB3-4268-9615-1D4B5442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5ABB-2570-4F68-8AFF-DEE0C047C647}" type="datetime1">
              <a:rPr lang="sk-SK" smtClean="0"/>
              <a:t>20. 12. 2021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B6A94CB-33E1-4399-AA6A-13EFF4C97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93636B6-4110-4186-8E96-67AA491F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B959-E140-4FC3-B9AF-8758034D7C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32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0C796-F788-45EB-820C-83806013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3CB9249-0979-4767-A211-63768D0D3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1918B28D-72CF-4AA3-8ECB-6426C8E37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83635E2-D36A-4FAF-A220-170E5BDC9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A1AD-0FAF-4EF5-B3AD-56E7D687E709}" type="datetime1">
              <a:rPr lang="sk-SK" smtClean="0"/>
              <a:t>20. 12. 2021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397F394-4758-4911-8336-D93FEE36F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9D64960-19E6-45F9-94E5-774DF58E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B959-E140-4FC3-B9AF-8758034D7C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894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831452A0-A5AE-4422-81DB-4A7756ED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13CC5DA-C943-4EDD-9EA8-7C10E1F11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2C7BA30-2029-4159-A36F-7DA1D9AEE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33661-3739-4BC5-B203-FB1F3661F395}" type="datetime1">
              <a:rPr lang="sk-SK" smtClean="0"/>
              <a:t>20. 12. 2021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94780CB-4F2D-45A1-A992-5BCBCD33F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AE187E6-AC7E-4CB6-93D5-8592BF894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B959-E140-4FC3-B9AF-8758034D7C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75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polumudrejsi.iedu.sk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svg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ál 15">
            <a:extLst>
              <a:ext uri="{FF2B5EF4-FFF2-40B4-BE49-F238E27FC236}">
                <a16:creationId xmlns:a16="http://schemas.microsoft.com/office/drawing/2014/main" id="{5A68E1E1-3C22-4E96-8DA2-6103E3054135}"/>
              </a:ext>
            </a:extLst>
          </p:cNvPr>
          <p:cNvSpPr/>
          <p:nvPr/>
        </p:nvSpPr>
        <p:spPr>
          <a:xfrm>
            <a:off x="10669505" y="3817154"/>
            <a:ext cx="449317" cy="3231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8C38F8A5-6D43-4240-8B53-627734DB65CF}"/>
              </a:ext>
            </a:extLst>
          </p:cNvPr>
          <p:cNvSpPr/>
          <p:nvPr/>
        </p:nvSpPr>
        <p:spPr>
          <a:xfrm>
            <a:off x="10854613" y="2777787"/>
            <a:ext cx="449317" cy="92513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D4982049-CB2F-4E46-A647-6773E84D844B}"/>
              </a:ext>
            </a:extLst>
          </p:cNvPr>
          <p:cNvSpPr/>
          <p:nvPr/>
        </p:nvSpPr>
        <p:spPr>
          <a:xfrm>
            <a:off x="11020424" y="2200989"/>
            <a:ext cx="449317" cy="92513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B19F2773-38B8-42F9-8310-77A874BFF953}"/>
              </a:ext>
            </a:extLst>
          </p:cNvPr>
          <p:cNvSpPr/>
          <p:nvPr/>
        </p:nvSpPr>
        <p:spPr>
          <a:xfrm>
            <a:off x="3417193" y="2842299"/>
            <a:ext cx="1112264" cy="14264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77611997-4A11-43E0-8151-4972EAA8C18B}"/>
              </a:ext>
            </a:extLst>
          </p:cNvPr>
          <p:cNvSpPr/>
          <p:nvPr/>
        </p:nvSpPr>
        <p:spPr>
          <a:xfrm>
            <a:off x="3245496" y="1884762"/>
            <a:ext cx="1112264" cy="14264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1298E030-075D-4D4A-BB30-F0296AE3AC28}"/>
              </a:ext>
            </a:extLst>
          </p:cNvPr>
          <p:cNvSpPr/>
          <p:nvPr/>
        </p:nvSpPr>
        <p:spPr>
          <a:xfrm>
            <a:off x="6769345" y="2208067"/>
            <a:ext cx="750331" cy="9436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93361BFA-DC6F-4912-9AF6-B53F5F055603}"/>
              </a:ext>
            </a:extLst>
          </p:cNvPr>
          <p:cNvSpPr/>
          <p:nvPr/>
        </p:nvSpPr>
        <p:spPr>
          <a:xfrm>
            <a:off x="6676697" y="2715754"/>
            <a:ext cx="252248" cy="2560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9E487DE1-CE4E-4A11-89BC-84A60CA44E93}"/>
              </a:ext>
            </a:extLst>
          </p:cNvPr>
          <p:cNvSpPr/>
          <p:nvPr/>
        </p:nvSpPr>
        <p:spPr>
          <a:xfrm>
            <a:off x="6771973" y="3433625"/>
            <a:ext cx="575686" cy="7067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28D3D022-DFE9-424A-AFB7-546E97E927EE}"/>
              </a:ext>
            </a:extLst>
          </p:cNvPr>
          <p:cNvSpPr/>
          <p:nvPr/>
        </p:nvSpPr>
        <p:spPr>
          <a:xfrm>
            <a:off x="6775934" y="2870082"/>
            <a:ext cx="252248" cy="2560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D12DDBD2-0D3E-4A84-93B5-1FC92D051A6F}"/>
              </a:ext>
            </a:extLst>
          </p:cNvPr>
          <p:cNvSpPr/>
          <p:nvPr/>
        </p:nvSpPr>
        <p:spPr>
          <a:xfrm>
            <a:off x="6482256" y="4295723"/>
            <a:ext cx="362607" cy="3430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3B4D7630-2070-48C0-94AC-5DD93086E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4"/>
            <a:ext cx="12192000" cy="68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okTextu 13">
            <a:extLst>
              <a:ext uri="{FF2B5EF4-FFF2-40B4-BE49-F238E27FC236}">
                <a16:creationId xmlns:a16="http://schemas.microsoft.com/office/drawing/2014/main" id="{8F63E520-0A97-462D-BC02-4BA343AD8160}"/>
              </a:ext>
            </a:extLst>
          </p:cNvPr>
          <p:cNvSpPr txBox="1"/>
          <p:nvPr/>
        </p:nvSpPr>
        <p:spPr>
          <a:xfrm>
            <a:off x="1366557" y="1419759"/>
            <a:ext cx="1867877" cy="289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6BA3B8C-9CE2-4D53-932D-FFAADC62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B959-E140-4FC3-B9AF-8758034D7C31}" type="slidenum">
              <a:rPr lang="sk-SK" smtClean="0"/>
              <a:t>2</a:t>
            </a:fld>
            <a:endParaRPr lang="sk-SK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B7CF4FF-701C-440F-BE44-F5DF51A5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890" y="365125"/>
            <a:ext cx="10068909" cy="1325563"/>
          </a:xfrm>
        </p:spPr>
        <p:txBody>
          <a:bodyPr>
            <a:normAutofit/>
          </a:bodyPr>
          <a:lstStyle/>
          <a:p>
            <a:r>
              <a:rPr lang="sk-SK" sz="3500" b="1" dirty="0">
                <a:solidFill>
                  <a:srgbClr val="1F2D7E"/>
                </a:solidFill>
              </a:rPr>
              <a:t>„Spolu múdrejší 3“ a „Spolu úspešnejší 2“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E3A25A85-6DAE-422E-8E06-AB6C80D8A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59" y="5449720"/>
            <a:ext cx="2175851" cy="735013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5A2E5894-A099-4CD9-BAE2-4B4903374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97" y="5422666"/>
            <a:ext cx="3010174" cy="756441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094F1DD9-2342-4890-B72D-F14A3E043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98" y="5272896"/>
            <a:ext cx="2831515" cy="1088660"/>
          </a:xfrm>
          <a:prstGeom prst="rect">
            <a:avLst/>
          </a:prstGeom>
        </p:spPr>
      </p:pic>
      <p:sp>
        <p:nvSpPr>
          <p:cNvPr id="19" name="Ovál 18">
            <a:extLst>
              <a:ext uri="{FF2B5EF4-FFF2-40B4-BE49-F238E27FC236}">
                <a16:creationId xmlns:a16="http://schemas.microsoft.com/office/drawing/2014/main" id="{B22FF472-FB99-46C4-95D5-4CBCFB0FD4B6}"/>
              </a:ext>
            </a:extLst>
          </p:cNvPr>
          <p:cNvSpPr/>
          <p:nvPr/>
        </p:nvSpPr>
        <p:spPr>
          <a:xfrm>
            <a:off x="9099841" y="3530535"/>
            <a:ext cx="264876" cy="2926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6A9FB6C8-4878-4D5C-9E87-10BBD00B67F4}"/>
              </a:ext>
            </a:extLst>
          </p:cNvPr>
          <p:cNvGrpSpPr/>
          <p:nvPr/>
        </p:nvGrpSpPr>
        <p:grpSpPr>
          <a:xfrm>
            <a:off x="9607768" y="2537097"/>
            <a:ext cx="2106011" cy="2819147"/>
            <a:chOff x="9607768" y="2537097"/>
            <a:chExt cx="2106011" cy="2819147"/>
          </a:xfrm>
        </p:grpSpPr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0AA52029-E31D-46A1-9E70-3EE5B09C0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67" t="57697" r="802" b="7314"/>
            <a:stretch/>
          </p:blipFill>
          <p:spPr>
            <a:xfrm>
              <a:off x="9856075" y="2623375"/>
              <a:ext cx="1857704" cy="2646591"/>
            </a:xfrm>
            <a:prstGeom prst="ellipse">
              <a:avLst/>
            </a:prstGeom>
          </p:spPr>
        </p:pic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039FE911-5BAA-4446-9720-8D77CE6B0E94}"/>
                </a:ext>
              </a:extLst>
            </p:cNvPr>
            <p:cNvSpPr/>
            <p:nvPr/>
          </p:nvSpPr>
          <p:spPr>
            <a:xfrm>
              <a:off x="10578661" y="2537097"/>
              <a:ext cx="547748" cy="304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DB30F819-F372-485C-B002-305FDDD6B634}"/>
                </a:ext>
              </a:extLst>
            </p:cNvPr>
            <p:cNvSpPr/>
            <p:nvPr/>
          </p:nvSpPr>
          <p:spPr>
            <a:xfrm>
              <a:off x="9607768" y="3612544"/>
              <a:ext cx="547748" cy="8309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8" name="Ovál 17">
              <a:extLst>
                <a:ext uri="{FF2B5EF4-FFF2-40B4-BE49-F238E27FC236}">
                  <a16:creationId xmlns:a16="http://schemas.microsoft.com/office/drawing/2014/main" id="{F2E450C5-B418-46FE-A658-D157FC17776C}"/>
                </a:ext>
              </a:extLst>
            </p:cNvPr>
            <p:cNvSpPr/>
            <p:nvPr/>
          </p:nvSpPr>
          <p:spPr>
            <a:xfrm>
              <a:off x="11075275" y="2753179"/>
              <a:ext cx="547748" cy="9478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1F42A698-4887-4657-A036-0D7614884F69}"/>
                </a:ext>
              </a:extLst>
            </p:cNvPr>
            <p:cNvSpPr/>
            <p:nvPr/>
          </p:nvSpPr>
          <p:spPr>
            <a:xfrm>
              <a:off x="10151186" y="4823345"/>
              <a:ext cx="975223" cy="5328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bg1"/>
                </a:solidFill>
              </a:endParaRPr>
            </a:p>
          </p:txBody>
        </p:sp>
      </p:grpSp>
      <p:pic>
        <p:nvPicPr>
          <p:cNvPr id="21" name="Obrázok 20">
            <a:extLst>
              <a:ext uri="{FF2B5EF4-FFF2-40B4-BE49-F238E27FC236}">
                <a16:creationId xmlns:a16="http://schemas.microsoft.com/office/drawing/2014/main" id="{9E9F8714-E7CA-4492-AEB6-B5992C6CB4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4" r="80386" b="34828"/>
          <a:stretch/>
        </p:blipFill>
        <p:spPr>
          <a:xfrm>
            <a:off x="10930973" y="1630862"/>
            <a:ext cx="951184" cy="1001110"/>
          </a:xfrm>
          <a:prstGeom prst="ellipse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044F6179-6BCD-4F69-8BA8-A21875465F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1" t="55691" r="1939" b="27931"/>
          <a:stretch/>
        </p:blipFill>
        <p:spPr>
          <a:xfrm rot="1576210">
            <a:off x="10359920" y="625469"/>
            <a:ext cx="389914" cy="1123214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38479786-FB0B-4F01-812A-8EBFB5DC4A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6" t="71041" r="29071" b="15855"/>
          <a:stretch/>
        </p:blipFill>
        <p:spPr>
          <a:xfrm>
            <a:off x="309450" y="4191159"/>
            <a:ext cx="906519" cy="898635"/>
          </a:xfrm>
          <a:prstGeom prst="ellipse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2D5822DA-8358-4355-AF1E-D1D768AA02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2" t="82678" r="39169" b="2021"/>
          <a:stretch/>
        </p:blipFill>
        <p:spPr>
          <a:xfrm rot="4317691">
            <a:off x="423749" y="2931081"/>
            <a:ext cx="677919" cy="1049348"/>
          </a:xfrm>
          <a:prstGeom prst="ellipse">
            <a:avLst/>
          </a:prstGeom>
        </p:spPr>
      </p:pic>
      <p:grpSp>
        <p:nvGrpSpPr>
          <p:cNvPr id="30" name="Skupina 29">
            <a:extLst>
              <a:ext uri="{FF2B5EF4-FFF2-40B4-BE49-F238E27FC236}">
                <a16:creationId xmlns:a16="http://schemas.microsoft.com/office/drawing/2014/main" id="{5EBD87AA-E5C2-49EB-9AA5-68F5CE8D4845}"/>
              </a:ext>
            </a:extLst>
          </p:cNvPr>
          <p:cNvGrpSpPr/>
          <p:nvPr/>
        </p:nvGrpSpPr>
        <p:grpSpPr>
          <a:xfrm>
            <a:off x="153111" y="1579243"/>
            <a:ext cx="1207693" cy="1184319"/>
            <a:chOff x="153111" y="1579243"/>
            <a:chExt cx="1207693" cy="1184319"/>
          </a:xfrm>
        </p:grpSpPr>
        <p:pic>
          <p:nvPicPr>
            <p:cNvPr id="28" name="Obrázok 27">
              <a:extLst>
                <a:ext uri="{FF2B5EF4-FFF2-40B4-BE49-F238E27FC236}">
                  <a16:creationId xmlns:a16="http://schemas.microsoft.com/office/drawing/2014/main" id="{4D7E5139-CE1E-45BF-8FA7-C579F74845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" t="34617" r="73679" b="49062"/>
            <a:stretch/>
          </p:blipFill>
          <p:spPr>
            <a:xfrm>
              <a:off x="153111" y="1644209"/>
              <a:ext cx="1207693" cy="1119353"/>
            </a:xfrm>
            <a:prstGeom prst="ellipse">
              <a:avLst/>
            </a:prstGeom>
          </p:spPr>
        </p:pic>
        <p:sp>
          <p:nvSpPr>
            <p:cNvPr id="29" name="Ovál 28">
              <a:extLst>
                <a:ext uri="{FF2B5EF4-FFF2-40B4-BE49-F238E27FC236}">
                  <a16:creationId xmlns:a16="http://schemas.microsoft.com/office/drawing/2014/main" id="{78DD2146-A4AA-46FB-9CFF-F995AD552676}"/>
                </a:ext>
              </a:extLst>
            </p:cNvPr>
            <p:cNvSpPr/>
            <p:nvPr/>
          </p:nvSpPr>
          <p:spPr>
            <a:xfrm>
              <a:off x="779965" y="1579243"/>
              <a:ext cx="325110" cy="2126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BlokTextu 1">
            <a:extLst>
              <a:ext uri="{FF2B5EF4-FFF2-40B4-BE49-F238E27FC236}">
                <a16:creationId xmlns:a16="http://schemas.microsoft.com/office/drawing/2014/main" id="{8C81A900-D2CF-42F0-B0DE-70D44FF0E4B4}"/>
              </a:ext>
            </a:extLst>
          </p:cNvPr>
          <p:cNvSpPr txBox="1"/>
          <p:nvPr/>
        </p:nvSpPr>
        <p:spPr>
          <a:xfrm>
            <a:off x="1500342" y="1559833"/>
            <a:ext cx="8349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 b="1" dirty="0"/>
              <a:t>Programy doučovania </a:t>
            </a:r>
            <a:r>
              <a:rPr lang="sk-SK" sz="2000" dirty="0"/>
              <a:t>v mimoškolských hodinách, ktoré sú zamerané                         na predmety z tzv. hlavných vzdelávacích oblastí (ZŠ, ŠZŠ) a predmety zamerané najmä na odborné vedomosti a praktické zručnosti, praktické vyučovanie         alebo športovú prípravu (SŠ, ŠSŠ, odborné učilištia, praktické školy).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26B38A0-29E9-4466-94C8-623F2494970C}"/>
              </a:ext>
            </a:extLst>
          </p:cNvPr>
          <p:cNvSpPr txBox="1"/>
          <p:nvPr/>
        </p:nvSpPr>
        <p:spPr>
          <a:xfrm>
            <a:off x="1639051" y="3557970"/>
            <a:ext cx="2084479" cy="1040227"/>
          </a:xfrm>
          <a:prstGeom prst="rect">
            <a:avLst/>
          </a:prstGeom>
          <a:noFill/>
          <a:ln w="38100">
            <a:solidFill>
              <a:srgbClr val="1F2D7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1F2D7E"/>
                </a:solidFill>
                <a:latin typeface="+mj-lt"/>
                <a:ea typeface="+mj-ea"/>
                <a:cs typeface="+mj-cs"/>
              </a:rPr>
              <a:t>Spolu múdrejší</a:t>
            </a:r>
          </a:p>
          <a:p>
            <a:pPr algn="ctr"/>
            <a:r>
              <a:rPr lang="sk-SK" dirty="0"/>
              <a:t> </a:t>
            </a:r>
            <a:r>
              <a:rPr lang="sk-SK" sz="2000" dirty="0"/>
              <a:t>449 škôl</a:t>
            </a:r>
          </a:p>
          <a:p>
            <a:endParaRPr lang="sk-SK" sz="2000" b="1" dirty="0">
              <a:solidFill>
                <a:srgbClr val="1F2D7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E98FF8AE-E26C-4F8C-BA1E-0B8C531C8728}"/>
              </a:ext>
            </a:extLst>
          </p:cNvPr>
          <p:cNvSpPr txBox="1"/>
          <p:nvPr/>
        </p:nvSpPr>
        <p:spPr>
          <a:xfrm>
            <a:off x="4240616" y="3557970"/>
            <a:ext cx="2088931" cy="1015663"/>
          </a:xfrm>
          <a:prstGeom prst="rect">
            <a:avLst/>
          </a:prstGeom>
          <a:noFill/>
          <a:ln w="38100">
            <a:solidFill>
              <a:srgbClr val="1F2D7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1F2D7E"/>
                </a:solidFill>
                <a:latin typeface="+mj-lt"/>
                <a:ea typeface="+mj-ea"/>
                <a:cs typeface="+mj-cs"/>
              </a:rPr>
              <a:t>Spolu múdrejší 2</a:t>
            </a:r>
          </a:p>
          <a:p>
            <a:pPr algn="ctr"/>
            <a:r>
              <a:rPr lang="sk-SK" sz="2000" dirty="0"/>
              <a:t>563 škôl</a:t>
            </a:r>
          </a:p>
          <a:p>
            <a:endParaRPr lang="sk-SK" sz="2000" dirty="0"/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C414CBDA-251B-4D7D-8C0D-D82A4A92D48C}"/>
              </a:ext>
            </a:extLst>
          </p:cNvPr>
          <p:cNvSpPr txBox="1"/>
          <p:nvPr/>
        </p:nvSpPr>
        <p:spPr>
          <a:xfrm>
            <a:off x="6846633" y="3557970"/>
            <a:ext cx="2902358" cy="1015663"/>
          </a:xfrm>
          <a:prstGeom prst="rect">
            <a:avLst/>
          </a:prstGeom>
          <a:noFill/>
          <a:ln w="38100">
            <a:solidFill>
              <a:srgbClr val="1F2D7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1F2D7E"/>
                </a:solidFill>
                <a:latin typeface="+mj-lt"/>
                <a:ea typeface="+mj-ea"/>
                <a:cs typeface="+mj-cs"/>
              </a:rPr>
              <a:t>Spolu úspešnejší 2021</a:t>
            </a:r>
          </a:p>
          <a:p>
            <a:pPr algn="ctr"/>
            <a:r>
              <a:rPr lang="sk-SK" sz="2000" dirty="0"/>
              <a:t>94 škôl</a:t>
            </a:r>
          </a:p>
          <a:p>
            <a:r>
              <a:rPr lang="sk-SK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908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okTextu 13">
            <a:extLst>
              <a:ext uri="{FF2B5EF4-FFF2-40B4-BE49-F238E27FC236}">
                <a16:creationId xmlns:a16="http://schemas.microsoft.com/office/drawing/2014/main" id="{8F63E520-0A97-462D-BC02-4BA343AD8160}"/>
              </a:ext>
            </a:extLst>
          </p:cNvPr>
          <p:cNvSpPr txBox="1"/>
          <p:nvPr/>
        </p:nvSpPr>
        <p:spPr>
          <a:xfrm>
            <a:off x="1366557" y="1419759"/>
            <a:ext cx="1867877" cy="289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6BA3B8C-9CE2-4D53-932D-FFAADC62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B959-E140-4FC3-B9AF-8758034D7C31}" type="slidenum">
              <a:rPr lang="sk-SK" smtClean="0"/>
              <a:t>3</a:t>
            </a:fld>
            <a:endParaRPr lang="sk-SK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B7CF4FF-701C-440F-BE44-F5DF51A5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890" y="365125"/>
            <a:ext cx="10068909" cy="1325563"/>
          </a:xfrm>
        </p:spPr>
        <p:txBody>
          <a:bodyPr>
            <a:normAutofit/>
          </a:bodyPr>
          <a:lstStyle/>
          <a:p>
            <a:r>
              <a:rPr lang="sk-SK" sz="3500" b="1" dirty="0">
                <a:solidFill>
                  <a:srgbClr val="1F2D7E"/>
                </a:solidFill>
              </a:rPr>
              <a:t>Základné informácie o programoch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E3A25A85-6DAE-422E-8E06-AB6C80D8A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59" y="5449720"/>
            <a:ext cx="2175851" cy="735013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5A2E5894-A099-4CD9-BAE2-4B4903374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97" y="5422666"/>
            <a:ext cx="3010174" cy="756441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094F1DD9-2342-4890-B72D-F14A3E043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98" y="5272896"/>
            <a:ext cx="2831515" cy="1088660"/>
          </a:xfrm>
          <a:prstGeom prst="rect">
            <a:avLst/>
          </a:prstGeom>
        </p:spPr>
      </p:pic>
      <p:sp>
        <p:nvSpPr>
          <p:cNvPr id="19" name="Ovál 18">
            <a:extLst>
              <a:ext uri="{FF2B5EF4-FFF2-40B4-BE49-F238E27FC236}">
                <a16:creationId xmlns:a16="http://schemas.microsoft.com/office/drawing/2014/main" id="{B22FF472-FB99-46C4-95D5-4CBCFB0FD4B6}"/>
              </a:ext>
            </a:extLst>
          </p:cNvPr>
          <p:cNvSpPr/>
          <p:nvPr/>
        </p:nvSpPr>
        <p:spPr>
          <a:xfrm>
            <a:off x="9099841" y="3530535"/>
            <a:ext cx="264876" cy="2926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6A9FB6C8-4878-4D5C-9E87-10BBD00B67F4}"/>
              </a:ext>
            </a:extLst>
          </p:cNvPr>
          <p:cNvGrpSpPr/>
          <p:nvPr/>
        </p:nvGrpSpPr>
        <p:grpSpPr>
          <a:xfrm>
            <a:off x="9607768" y="2537097"/>
            <a:ext cx="2106011" cy="2819147"/>
            <a:chOff x="9607768" y="2537097"/>
            <a:chExt cx="2106011" cy="2819147"/>
          </a:xfrm>
        </p:grpSpPr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0AA52029-E31D-46A1-9E70-3EE5B09C0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67" t="57697" r="802" b="7314"/>
            <a:stretch/>
          </p:blipFill>
          <p:spPr>
            <a:xfrm>
              <a:off x="9856075" y="2623375"/>
              <a:ext cx="1857704" cy="2646591"/>
            </a:xfrm>
            <a:prstGeom prst="ellipse">
              <a:avLst/>
            </a:prstGeom>
          </p:spPr>
        </p:pic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039FE911-5BAA-4446-9720-8D77CE6B0E94}"/>
                </a:ext>
              </a:extLst>
            </p:cNvPr>
            <p:cNvSpPr/>
            <p:nvPr/>
          </p:nvSpPr>
          <p:spPr>
            <a:xfrm>
              <a:off x="10578661" y="2537097"/>
              <a:ext cx="547748" cy="304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DB30F819-F372-485C-B002-305FDDD6B634}"/>
                </a:ext>
              </a:extLst>
            </p:cNvPr>
            <p:cNvSpPr/>
            <p:nvPr/>
          </p:nvSpPr>
          <p:spPr>
            <a:xfrm>
              <a:off x="9607768" y="3612544"/>
              <a:ext cx="547748" cy="8309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8" name="Ovál 17">
              <a:extLst>
                <a:ext uri="{FF2B5EF4-FFF2-40B4-BE49-F238E27FC236}">
                  <a16:creationId xmlns:a16="http://schemas.microsoft.com/office/drawing/2014/main" id="{F2E450C5-B418-46FE-A658-D157FC17776C}"/>
                </a:ext>
              </a:extLst>
            </p:cNvPr>
            <p:cNvSpPr/>
            <p:nvPr/>
          </p:nvSpPr>
          <p:spPr>
            <a:xfrm>
              <a:off x="11075275" y="2753179"/>
              <a:ext cx="547748" cy="9478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1F42A698-4887-4657-A036-0D7614884F69}"/>
                </a:ext>
              </a:extLst>
            </p:cNvPr>
            <p:cNvSpPr/>
            <p:nvPr/>
          </p:nvSpPr>
          <p:spPr>
            <a:xfrm>
              <a:off x="10151186" y="4823345"/>
              <a:ext cx="975223" cy="5328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bg1"/>
                </a:solidFill>
              </a:endParaRPr>
            </a:p>
          </p:txBody>
        </p:sp>
      </p:grpSp>
      <p:pic>
        <p:nvPicPr>
          <p:cNvPr id="21" name="Obrázok 20">
            <a:extLst>
              <a:ext uri="{FF2B5EF4-FFF2-40B4-BE49-F238E27FC236}">
                <a16:creationId xmlns:a16="http://schemas.microsoft.com/office/drawing/2014/main" id="{9E9F8714-E7CA-4492-AEB6-B5992C6CB4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4" r="80386" b="34828"/>
          <a:stretch/>
        </p:blipFill>
        <p:spPr>
          <a:xfrm>
            <a:off x="10930973" y="1630862"/>
            <a:ext cx="951184" cy="1001110"/>
          </a:xfrm>
          <a:prstGeom prst="ellipse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044F6179-6BCD-4F69-8BA8-A21875465F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1" t="55691" r="1939" b="27931"/>
          <a:stretch/>
        </p:blipFill>
        <p:spPr>
          <a:xfrm rot="1576210">
            <a:off x="10359920" y="625469"/>
            <a:ext cx="389914" cy="1123214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38479786-FB0B-4F01-812A-8EBFB5DC4A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6" t="71041" r="29071" b="15855"/>
          <a:stretch/>
        </p:blipFill>
        <p:spPr>
          <a:xfrm>
            <a:off x="309450" y="4191159"/>
            <a:ext cx="906519" cy="898635"/>
          </a:xfrm>
          <a:prstGeom prst="ellipse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2D5822DA-8358-4355-AF1E-D1D768AA02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2" t="82678" r="39169" b="2021"/>
          <a:stretch/>
        </p:blipFill>
        <p:spPr>
          <a:xfrm rot="4317691">
            <a:off x="423749" y="2931082"/>
            <a:ext cx="677919" cy="1049348"/>
          </a:xfrm>
          <a:prstGeom prst="ellipse">
            <a:avLst/>
          </a:prstGeom>
        </p:spPr>
      </p:pic>
      <p:grpSp>
        <p:nvGrpSpPr>
          <p:cNvPr id="30" name="Skupina 29">
            <a:extLst>
              <a:ext uri="{FF2B5EF4-FFF2-40B4-BE49-F238E27FC236}">
                <a16:creationId xmlns:a16="http://schemas.microsoft.com/office/drawing/2014/main" id="{5EBD87AA-E5C2-49EB-9AA5-68F5CE8D4845}"/>
              </a:ext>
            </a:extLst>
          </p:cNvPr>
          <p:cNvGrpSpPr/>
          <p:nvPr/>
        </p:nvGrpSpPr>
        <p:grpSpPr>
          <a:xfrm>
            <a:off x="153111" y="1579243"/>
            <a:ext cx="1207693" cy="1184319"/>
            <a:chOff x="153111" y="1579243"/>
            <a:chExt cx="1207693" cy="1184319"/>
          </a:xfrm>
        </p:grpSpPr>
        <p:pic>
          <p:nvPicPr>
            <p:cNvPr id="28" name="Obrázok 27">
              <a:extLst>
                <a:ext uri="{FF2B5EF4-FFF2-40B4-BE49-F238E27FC236}">
                  <a16:creationId xmlns:a16="http://schemas.microsoft.com/office/drawing/2014/main" id="{4D7E5139-CE1E-45BF-8FA7-C579F74845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" t="34617" r="73679" b="49062"/>
            <a:stretch/>
          </p:blipFill>
          <p:spPr>
            <a:xfrm>
              <a:off x="153111" y="1644209"/>
              <a:ext cx="1207693" cy="1119353"/>
            </a:xfrm>
            <a:prstGeom prst="ellipse">
              <a:avLst/>
            </a:prstGeom>
          </p:spPr>
        </p:pic>
        <p:sp>
          <p:nvSpPr>
            <p:cNvPr id="29" name="Ovál 28">
              <a:extLst>
                <a:ext uri="{FF2B5EF4-FFF2-40B4-BE49-F238E27FC236}">
                  <a16:creationId xmlns:a16="http://schemas.microsoft.com/office/drawing/2014/main" id="{78DD2146-A4AA-46FB-9CFF-F995AD552676}"/>
                </a:ext>
              </a:extLst>
            </p:cNvPr>
            <p:cNvSpPr/>
            <p:nvPr/>
          </p:nvSpPr>
          <p:spPr>
            <a:xfrm>
              <a:off x="779965" y="1579243"/>
              <a:ext cx="325110" cy="2126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BlokTextu 1">
            <a:extLst>
              <a:ext uri="{FF2B5EF4-FFF2-40B4-BE49-F238E27FC236}">
                <a16:creationId xmlns:a16="http://schemas.microsoft.com/office/drawing/2014/main" id="{8C81A900-D2CF-42F0-B0DE-70D44FF0E4B4}"/>
              </a:ext>
            </a:extLst>
          </p:cNvPr>
          <p:cNvSpPr txBox="1"/>
          <p:nvPr/>
        </p:nvSpPr>
        <p:spPr>
          <a:xfrm>
            <a:off x="1576552" y="1513490"/>
            <a:ext cx="816532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Doučovanie začína </a:t>
            </a:r>
            <a:r>
              <a:rPr lang="sk-SK" sz="2000" b="1" dirty="0"/>
              <a:t>17.  januára 2022 </a:t>
            </a:r>
            <a:r>
              <a:rPr lang="sk-SK" sz="2000" dirty="0"/>
              <a:t>a ukončené bude dňa </a:t>
            </a:r>
            <a:r>
              <a:rPr lang="sk-SK" sz="2000" b="1" dirty="0"/>
              <a:t>17. júna 2022</a:t>
            </a:r>
            <a:r>
              <a:rPr lang="sk-SK" sz="2000" dirty="0"/>
              <a:t>.</a:t>
            </a:r>
          </a:p>
          <a:p>
            <a:endParaRPr lang="sk-SK" sz="2000" dirty="0"/>
          </a:p>
          <a:p>
            <a:r>
              <a:rPr lang="sk-SK" sz="2000" dirty="0"/>
              <a:t>Škola je do doučovania zapojená </a:t>
            </a:r>
            <a:r>
              <a:rPr lang="sk-SK" sz="2000" b="1" dirty="0"/>
              <a:t>najmenej v štyroch mesiacoch</a:t>
            </a:r>
            <a:r>
              <a:rPr lang="sk-SK" sz="2000" dirty="0"/>
              <a:t>.</a:t>
            </a:r>
          </a:p>
          <a:p>
            <a:endParaRPr lang="sk-SK" sz="2000" dirty="0"/>
          </a:p>
          <a:p>
            <a:r>
              <a:rPr lang="sk-SK" sz="2000" dirty="0"/>
              <a:t>Každý doučujúci bude mať vytvorenú skupinu v počte 3 - 5 žiakov a doučovať bude aspoň </a:t>
            </a:r>
            <a:r>
              <a:rPr lang="sk-SK" sz="2000" b="1" dirty="0"/>
              <a:t>10 </a:t>
            </a:r>
            <a:r>
              <a:rPr lang="sk-SK" sz="2000" b="1" dirty="0" err="1"/>
              <a:t>žiakohodín</a:t>
            </a:r>
            <a:r>
              <a:rPr lang="sk-SK" sz="2000" b="1" dirty="0"/>
              <a:t> týždenne </a:t>
            </a:r>
            <a:r>
              <a:rPr lang="sk-SK" sz="2000" dirty="0"/>
              <a:t>alebo </a:t>
            </a:r>
            <a:r>
              <a:rPr lang="sk-SK" sz="2000" b="1" dirty="0"/>
              <a:t>3 </a:t>
            </a:r>
            <a:r>
              <a:rPr lang="sk-SK" sz="2000" b="1" dirty="0" err="1"/>
              <a:t>žiakohodiny</a:t>
            </a:r>
            <a:r>
              <a:rPr lang="sk-SK" sz="2000" b="1" dirty="0"/>
              <a:t> týždenne, ak sa jedná o individuálne doučovanie žiakov z MRK</a:t>
            </a:r>
            <a:r>
              <a:rPr lang="sk-SK" sz="2000" dirty="0"/>
              <a:t>. 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4139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okTextu 13">
            <a:extLst>
              <a:ext uri="{FF2B5EF4-FFF2-40B4-BE49-F238E27FC236}">
                <a16:creationId xmlns:a16="http://schemas.microsoft.com/office/drawing/2014/main" id="{8F63E520-0A97-462D-BC02-4BA343AD8160}"/>
              </a:ext>
            </a:extLst>
          </p:cNvPr>
          <p:cNvSpPr txBox="1"/>
          <p:nvPr/>
        </p:nvSpPr>
        <p:spPr>
          <a:xfrm>
            <a:off x="1366557" y="1419759"/>
            <a:ext cx="1867877" cy="289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6BA3B8C-9CE2-4D53-932D-FFAADC62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B959-E140-4FC3-B9AF-8758034D7C31}" type="slidenum">
              <a:rPr lang="sk-SK" smtClean="0"/>
              <a:t>4</a:t>
            </a:fld>
            <a:endParaRPr lang="sk-SK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B7CF4FF-701C-440F-BE44-F5DF51A5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890" y="365125"/>
            <a:ext cx="10068909" cy="1325563"/>
          </a:xfrm>
        </p:spPr>
        <p:txBody>
          <a:bodyPr>
            <a:normAutofit/>
          </a:bodyPr>
          <a:lstStyle/>
          <a:p>
            <a:r>
              <a:rPr lang="sk-SK" sz="3500" b="1" dirty="0">
                <a:solidFill>
                  <a:srgbClr val="1F2D7E"/>
                </a:solidFill>
              </a:rPr>
              <a:t>Ako sa zapojiť 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E3A25A85-6DAE-422E-8E06-AB6C80D8A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59" y="5449720"/>
            <a:ext cx="2175851" cy="735013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5A2E5894-A099-4CD9-BAE2-4B4903374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97" y="5422666"/>
            <a:ext cx="3010174" cy="756441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094F1DD9-2342-4890-B72D-F14A3E043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98" y="5272896"/>
            <a:ext cx="2831515" cy="1088660"/>
          </a:xfrm>
          <a:prstGeom prst="rect">
            <a:avLst/>
          </a:prstGeom>
        </p:spPr>
      </p:pic>
      <p:sp>
        <p:nvSpPr>
          <p:cNvPr id="19" name="Ovál 18">
            <a:extLst>
              <a:ext uri="{FF2B5EF4-FFF2-40B4-BE49-F238E27FC236}">
                <a16:creationId xmlns:a16="http://schemas.microsoft.com/office/drawing/2014/main" id="{B22FF472-FB99-46C4-95D5-4CBCFB0FD4B6}"/>
              </a:ext>
            </a:extLst>
          </p:cNvPr>
          <p:cNvSpPr/>
          <p:nvPr/>
        </p:nvSpPr>
        <p:spPr>
          <a:xfrm>
            <a:off x="9099841" y="3530535"/>
            <a:ext cx="264876" cy="2926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6A9FB6C8-4878-4D5C-9E87-10BBD00B67F4}"/>
              </a:ext>
            </a:extLst>
          </p:cNvPr>
          <p:cNvGrpSpPr/>
          <p:nvPr/>
        </p:nvGrpSpPr>
        <p:grpSpPr>
          <a:xfrm>
            <a:off x="9607768" y="2537097"/>
            <a:ext cx="2106011" cy="2819147"/>
            <a:chOff x="9607768" y="2537097"/>
            <a:chExt cx="2106011" cy="2819147"/>
          </a:xfrm>
        </p:grpSpPr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0AA52029-E31D-46A1-9E70-3EE5B09C0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67" t="57697" r="802" b="7314"/>
            <a:stretch/>
          </p:blipFill>
          <p:spPr>
            <a:xfrm>
              <a:off x="9856075" y="2623375"/>
              <a:ext cx="1857704" cy="2646591"/>
            </a:xfrm>
            <a:prstGeom prst="ellipse">
              <a:avLst/>
            </a:prstGeom>
          </p:spPr>
        </p:pic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039FE911-5BAA-4446-9720-8D77CE6B0E94}"/>
                </a:ext>
              </a:extLst>
            </p:cNvPr>
            <p:cNvSpPr/>
            <p:nvPr/>
          </p:nvSpPr>
          <p:spPr>
            <a:xfrm>
              <a:off x="10578661" y="2537097"/>
              <a:ext cx="547748" cy="304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DB30F819-F372-485C-B002-305FDDD6B634}"/>
                </a:ext>
              </a:extLst>
            </p:cNvPr>
            <p:cNvSpPr/>
            <p:nvPr/>
          </p:nvSpPr>
          <p:spPr>
            <a:xfrm>
              <a:off x="9607768" y="3612544"/>
              <a:ext cx="547748" cy="8309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8" name="Ovál 17">
              <a:extLst>
                <a:ext uri="{FF2B5EF4-FFF2-40B4-BE49-F238E27FC236}">
                  <a16:creationId xmlns:a16="http://schemas.microsoft.com/office/drawing/2014/main" id="{F2E450C5-B418-46FE-A658-D157FC17776C}"/>
                </a:ext>
              </a:extLst>
            </p:cNvPr>
            <p:cNvSpPr/>
            <p:nvPr/>
          </p:nvSpPr>
          <p:spPr>
            <a:xfrm>
              <a:off x="11075275" y="2753179"/>
              <a:ext cx="547748" cy="9478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1F42A698-4887-4657-A036-0D7614884F69}"/>
                </a:ext>
              </a:extLst>
            </p:cNvPr>
            <p:cNvSpPr/>
            <p:nvPr/>
          </p:nvSpPr>
          <p:spPr>
            <a:xfrm>
              <a:off x="10151186" y="4823345"/>
              <a:ext cx="975223" cy="5328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bg1"/>
                </a:solidFill>
              </a:endParaRPr>
            </a:p>
          </p:txBody>
        </p:sp>
      </p:grpSp>
      <p:pic>
        <p:nvPicPr>
          <p:cNvPr id="21" name="Obrázok 20">
            <a:extLst>
              <a:ext uri="{FF2B5EF4-FFF2-40B4-BE49-F238E27FC236}">
                <a16:creationId xmlns:a16="http://schemas.microsoft.com/office/drawing/2014/main" id="{9E9F8714-E7CA-4492-AEB6-B5992C6CB4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4" r="80386" b="34828"/>
          <a:stretch/>
        </p:blipFill>
        <p:spPr>
          <a:xfrm>
            <a:off x="10930973" y="1630862"/>
            <a:ext cx="951184" cy="1001110"/>
          </a:xfrm>
          <a:prstGeom prst="ellipse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044F6179-6BCD-4F69-8BA8-A21875465F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1" t="55691" r="1939" b="27931"/>
          <a:stretch/>
        </p:blipFill>
        <p:spPr>
          <a:xfrm rot="1576210">
            <a:off x="10359920" y="625469"/>
            <a:ext cx="389914" cy="1123214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38479786-FB0B-4F01-812A-8EBFB5DC4A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6" t="71041" r="29071" b="15855"/>
          <a:stretch/>
        </p:blipFill>
        <p:spPr>
          <a:xfrm>
            <a:off x="309450" y="4191159"/>
            <a:ext cx="906519" cy="898635"/>
          </a:xfrm>
          <a:prstGeom prst="ellipse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2D5822DA-8358-4355-AF1E-D1D768AA02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2" t="82678" r="39169" b="2021"/>
          <a:stretch/>
        </p:blipFill>
        <p:spPr>
          <a:xfrm rot="4317691">
            <a:off x="423749" y="2931082"/>
            <a:ext cx="677919" cy="1049348"/>
          </a:xfrm>
          <a:prstGeom prst="ellipse">
            <a:avLst/>
          </a:prstGeom>
        </p:spPr>
      </p:pic>
      <p:grpSp>
        <p:nvGrpSpPr>
          <p:cNvPr id="30" name="Skupina 29">
            <a:extLst>
              <a:ext uri="{FF2B5EF4-FFF2-40B4-BE49-F238E27FC236}">
                <a16:creationId xmlns:a16="http://schemas.microsoft.com/office/drawing/2014/main" id="{5EBD87AA-E5C2-49EB-9AA5-68F5CE8D4845}"/>
              </a:ext>
            </a:extLst>
          </p:cNvPr>
          <p:cNvGrpSpPr/>
          <p:nvPr/>
        </p:nvGrpSpPr>
        <p:grpSpPr>
          <a:xfrm>
            <a:off x="153111" y="1579243"/>
            <a:ext cx="1207693" cy="1184319"/>
            <a:chOff x="153111" y="1579243"/>
            <a:chExt cx="1207693" cy="1184319"/>
          </a:xfrm>
        </p:grpSpPr>
        <p:pic>
          <p:nvPicPr>
            <p:cNvPr id="28" name="Obrázok 27">
              <a:extLst>
                <a:ext uri="{FF2B5EF4-FFF2-40B4-BE49-F238E27FC236}">
                  <a16:creationId xmlns:a16="http://schemas.microsoft.com/office/drawing/2014/main" id="{4D7E5139-CE1E-45BF-8FA7-C579F74845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" t="34617" r="73679" b="49062"/>
            <a:stretch/>
          </p:blipFill>
          <p:spPr>
            <a:xfrm>
              <a:off x="153111" y="1644209"/>
              <a:ext cx="1207693" cy="1119353"/>
            </a:xfrm>
            <a:prstGeom prst="ellipse">
              <a:avLst/>
            </a:prstGeom>
          </p:spPr>
        </p:pic>
        <p:sp>
          <p:nvSpPr>
            <p:cNvPr id="29" name="Ovál 28">
              <a:extLst>
                <a:ext uri="{FF2B5EF4-FFF2-40B4-BE49-F238E27FC236}">
                  <a16:creationId xmlns:a16="http://schemas.microsoft.com/office/drawing/2014/main" id="{78DD2146-A4AA-46FB-9CFF-F995AD552676}"/>
                </a:ext>
              </a:extLst>
            </p:cNvPr>
            <p:cNvSpPr/>
            <p:nvPr/>
          </p:nvSpPr>
          <p:spPr>
            <a:xfrm>
              <a:off x="779965" y="1579243"/>
              <a:ext cx="325110" cy="2126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BlokTextu 1">
            <a:extLst>
              <a:ext uri="{FF2B5EF4-FFF2-40B4-BE49-F238E27FC236}">
                <a16:creationId xmlns:a16="http://schemas.microsoft.com/office/drawing/2014/main" id="{8C81A900-D2CF-42F0-B0DE-70D44FF0E4B4}"/>
              </a:ext>
            </a:extLst>
          </p:cNvPr>
          <p:cNvSpPr txBox="1"/>
          <p:nvPr/>
        </p:nvSpPr>
        <p:spPr>
          <a:xfrm>
            <a:off x="1576552" y="1513490"/>
            <a:ext cx="81653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Prihlasovanie je možné do 10. januára 2022 (23:59 hod).</a:t>
            </a:r>
          </a:p>
          <a:p>
            <a:endParaRPr lang="sk-SK" sz="2000" dirty="0"/>
          </a:p>
          <a:p>
            <a:endParaRPr lang="sk-SK" sz="2000" dirty="0"/>
          </a:p>
          <a:p>
            <a:r>
              <a:rPr lang="sk-SK" sz="2000" dirty="0"/>
              <a:t>Žiadosť o poskytnutie finančných prostriedkov sa vypĺňa prostredníctvom elektronického formulára - </a:t>
            </a:r>
            <a:r>
              <a:rPr lang="sk-SK" sz="2000" dirty="0">
                <a:hlinkClick r:id="rId8"/>
              </a:rPr>
              <a:t>https://spolumudrejsi.iedu.sk</a:t>
            </a:r>
            <a:r>
              <a:rPr lang="sk-SK" sz="2000" dirty="0"/>
              <a:t>.</a:t>
            </a:r>
          </a:p>
          <a:p>
            <a:endParaRPr lang="sk-SK" sz="2000" dirty="0"/>
          </a:p>
          <a:p>
            <a:endParaRPr lang="sk-SK" sz="2000" dirty="0"/>
          </a:p>
          <a:p>
            <a:r>
              <a:rPr lang="sk-SK" sz="2000" dirty="0"/>
              <a:t>Viac informácií nájdete na minedu.sk. </a:t>
            </a:r>
            <a:endParaRPr lang="sk-SK" dirty="0"/>
          </a:p>
          <a:p>
            <a:endParaRPr lang="sk-SK" dirty="0"/>
          </a:p>
          <a:p>
            <a:r>
              <a:rPr lang="sk-SK" dirty="0"/>
              <a:t> </a:t>
            </a:r>
          </a:p>
        </p:txBody>
      </p:sp>
      <p:pic>
        <p:nvPicPr>
          <p:cNvPr id="32" name="Grafický objekt 31" descr="Šípka, krivka v smere hodinových ručičiek">
            <a:extLst>
              <a:ext uri="{FF2B5EF4-FFF2-40B4-BE49-F238E27FC236}">
                <a16:creationId xmlns:a16="http://schemas.microsoft.com/office/drawing/2014/main" id="{F7F40085-A4C5-421A-8A97-C678EA66E7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698363">
            <a:off x="6231230" y="3194380"/>
            <a:ext cx="1166178" cy="150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3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8060E-E24C-477B-BAF0-ECBBB3EB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AE4CE740-384C-4981-B2DF-C199D571C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6" y="204042"/>
            <a:ext cx="11818907" cy="6152308"/>
          </a:xfr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FC02CA2-16FE-4BEF-BFA5-EB559845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B959-E140-4FC3-B9AF-8758034D7C31}" type="slidenum">
              <a:rPr lang="sk-SK" smtClean="0"/>
              <a:t>5</a:t>
            </a:fld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9AAA3B3-C205-4736-BED9-03EC7596C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881" y="1851771"/>
            <a:ext cx="2545080" cy="4130040"/>
          </a:xfrm>
          <a:prstGeom prst="rect">
            <a:avLst/>
          </a:prstGeom>
        </p:spPr>
      </p:pic>
      <p:pic>
        <p:nvPicPr>
          <p:cNvPr id="9" name="Grafický objekt 8" descr="Šípka, krivka v smere hodinových ručičiek">
            <a:extLst>
              <a:ext uri="{FF2B5EF4-FFF2-40B4-BE49-F238E27FC236}">
                <a16:creationId xmlns:a16="http://schemas.microsoft.com/office/drawing/2014/main" id="{B4DC02DD-8C0B-47A8-8AD4-2945E4E9B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332851">
            <a:off x="7929401" y="2886470"/>
            <a:ext cx="1166178" cy="150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0586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186</Words>
  <Application>Microsoft Office PowerPoint</Application>
  <PresentationFormat>Širokouhlá</PresentationFormat>
  <Paragraphs>31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Motív balíka Office</vt:lpstr>
      <vt:lpstr>Prezentácia programu PowerPoint</vt:lpstr>
      <vt:lpstr>„Spolu múdrejší 3“ a „Spolu úspešnejší 2“</vt:lpstr>
      <vt:lpstr>Základné informácie o programoch</vt:lpstr>
      <vt:lpstr>Ako sa zapojiť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Spolu múdrejší</dc:title>
  <dc:creator>Jankovská Petra</dc:creator>
  <cp:lastModifiedBy>Jankovská Petra</cp:lastModifiedBy>
  <cp:revision>73</cp:revision>
  <dcterms:created xsi:type="dcterms:W3CDTF">2021-07-22T13:47:55Z</dcterms:created>
  <dcterms:modified xsi:type="dcterms:W3CDTF">2021-12-20T11:48:04Z</dcterms:modified>
</cp:coreProperties>
</file>